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9" r:id="rId12"/>
    <p:sldId id="280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26/01/1441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26/01/1441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26/01/1441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26/01/1441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26/01/1441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26/01/1441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26/01/1441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C00000"/>
                </a:solidFill>
              </a:rPr>
              <a:t>تصنيف الفطريات</a:t>
            </a:r>
            <a:r>
              <a:rPr lang="en-US" dirty="0" smtClean="0">
                <a:solidFill>
                  <a:srgbClr val="C00000"/>
                </a:solidFill>
              </a:rPr>
              <a:t>Taxonomy of Fungi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IQ" dirty="0" smtClean="0"/>
              <a:t>تكلمنا في المحاضرة السابقة عن التكاثر الجنسي في الفطريات واهم ما جاء </a:t>
            </a:r>
            <a:r>
              <a:rPr lang="ar-IQ" dirty="0" err="1" smtClean="0"/>
              <a:t>بها</a:t>
            </a:r>
            <a:r>
              <a:rPr lang="ar-IQ" dirty="0" smtClean="0"/>
              <a:t>:-</a:t>
            </a:r>
          </a:p>
          <a:p>
            <a:pPr>
              <a:buNone/>
            </a:pPr>
            <a:r>
              <a:rPr lang="ar-IQ" dirty="0" smtClean="0">
                <a:solidFill>
                  <a:srgbClr val="C00000"/>
                </a:solidFill>
              </a:rPr>
              <a:t>-خطوات التكاثر الجنسي </a:t>
            </a:r>
            <a:r>
              <a:rPr lang="ar-IQ" dirty="0" err="1" smtClean="0">
                <a:solidFill>
                  <a:srgbClr val="00B050"/>
                </a:solidFill>
              </a:rPr>
              <a:t>أ</a:t>
            </a:r>
            <a:r>
              <a:rPr lang="ar-IQ" dirty="0" smtClean="0">
                <a:solidFill>
                  <a:srgbClr val="00B050"/>
                </a:solidFill>
              </a:rPr>
              <a:t>- الاندماج </a:t>
            </a:r>
            <a:r>
              <a:rPr lang="ar-IQ" dirty="0" err="1" smtClean="0">
                <a:solidFill>
                  <a:srgbClr val="00B050"/>
                </a:solidFill>
              </a:rPr>
              <a:t>السايتوبلازمي</a:t>
            </a:r>
            <a:r>
              <a:rPr lang="ar-IQ" dirty="0" smtClean="0">
                <a:solidFill>
                  <a:srgbClr val="00B050"/>
                </a:solidFill>
              </a:rPr>
              <a:t> ب-</a:t>
            </a:r>
            <a:r>
              <a:rPr lang="ar-IQ" dirty="0" smtClean="0"/>
              <a:t> </a:t>
            </a:r>
            <a:r>
              <a:rPr lang="ar-IQ" dirty="0" smtClean="0">
                <a:solidFill>
                  <a:srgbClr val="00B050"/>
                </a:solidFill>
              </a:rPr>
              <a:t>الاندماج النووي </a:t>
            </a:r>
            <a:r>
              <a:rPr lang="ar-IQ" dirty="0" err="1" smtClean="0">
                <a:solidFill>
                  <a:srgbClr val="00B050"/>
                </a:solidFill>
              </a:rPr>
              <a:t>ج</a:t>
            </a:r>
            <a:r>
              <a:rPr lang="ar-IQ" dirty="0" smtClean="0">
                <a:solidFill>
                  <a:srgbClr val="00B050"/>
                </a:solidFill>
              </a:rPr>
              <a:t>- الانقسام النووي.</a:t>
            </a:r>
          </a:p>
          <a:p>
            <a:pPr>
              <a:buNone/>
            </a:pPr>
            <a:r>
              <a:rPr lang="ar-IQ" dirty="0" smtClean="0">
                <a:solidFill>
                  <a:srgbClr val="C00000"/>
                </a:solidFill>
              </a:rPr>
              <a:t>-طرق التكاثر الجنسي</a:t>
            </a:r>
            <a:r>
              <a:rPr lang="ar-IQ" dirty="0" smtClean="0"/>
              <a:t>:- </a:t>
            </a:r>
            <a:r>
              <a:rPr lang="ar-IQ" dirty="0" err="1" smtClean="0">
                <a:solidFill>
                  <a:srgbClr val="C00000"/>
                </a:solidFill>
              </a:rPr>
              <a:t>أ</a:t>
            </a:r>
            <a:r>
              <a:rPr lang="ar-IQ" dirty="0" smtClean="0">
                <a:solidFill>
                  <a:srgbClr val="C00000"/>
                </a:solidFill>
              </a:rPr>
              <a:t>-تزاوج </a:t>
            </a:r>
            <a:r>
              <a:rPr lang="ar-IQ" dirty="0" err="1" smtClean="0">
                <a:solidFill>
                  <a:srgbClr val="C00000"/>
                </a:solidFill>
              </a:rPr>
              <a:t>الامشاج</a:t>
            </a:r>
            <a:r>
              <a:rPr lang="ar-IQ" dirty="0" smtClean="0">
                <a:solidFill>
                  <a:srgbClr val="C00000"/>
                </a:solidFill>
              </a:rPr>
              <a:t> المتحركة </a:t>
            </a:r>
            <a:r>
              <a:rPr lang="ar-IQ" dirty="0" err="1" smtClean="0">
                <a:solidFill>
                  <a:srgbClr val="C00000"/>
                </a:solidFill>
              </a:rPr>
              <a:t>ب</a:t>
            </a:r>
            <a:r>
              <a:rPr lang="ar-IQ" dirty="0" smtClean="0">
                <a:solidFill>
                  <a:srgbClr val="C00000"/>
                </a:solidFill>
              </a:rPr>
              <a:t>-تلامس الحوافظ </a:t>
            </a:r>
            <a:r>
              <a:rPr lang="ar-IQ" dirty="0" err="1" smtClean="0">
                <a:solidFill>
                  <a:srgbClr val="C00000"/>
                </a:solidFill>
              </a:rPr>
              <a:t>المشيجية</a:t>
            </a:r>
            <a:r>
              <a:rPr lang="ar-IQ" dirty="0" smtClean="0">
                <a:solidFill>
                  <a:srgbClr val="C00000"/>
                </a:solidFill>
              </a:rPr>
              <a:t> ج-</a:t>
            </a:r>
            <a:r>
              <a:rPr lang="ar-IQ" dirty="0" err="1" smtClean="0">
                <a:solidFill>
                  <a:srgbClr val="C00000"/>
                </a:solidFill>
              </a:rPr>
              <a:t>تزواج</a:t>
            </a:r>
            <a:r>
              <a:rPr lang="ar-IQ" dirty="0" smtClean="0">
                <a:solidFill>
                  <a:srgbClr val="C00000"/>
                </a:solidFill>
              </a:rPr>
              <a:t> الحوافظ </a:t>
            </a:r>
            <a:r>
              <a:rPr lang="ar-IQ" dirty="0" err="1" smtClean="0">
                <a:solidFill>
                  <a:srgbClr val="C00000"/>
                </a:solidFill>
              </a:rPr>
              <a:t>المشيجية</a:t>
            </a:r>
            <a:r>
              <a:rPr lang="ar-IQ" dirty="0" smtClean="0">
                <a:solidFill>
                  <a:srgbClr val="C00000"/>
                </a:solidFill>
              </a:rPr>
              <a:t> د-التكاثر </a:t>
            </a:r>
            <a:r>
              <a:rPr lang="ar-IQ" dirty="0" err="1" smtClean="0">
                <a:solidFill>
                  <a:srgbClr val="C00000"/>
                </a:solidFill>
              </a:rPr>
              <a:t>البذيري</a:t>
            </a:r>
            <a:r>
              <a:rPr lang="ar-IQ" dirty="0" smtClean="0">
                <a:solidFill>
                  <a:srgbClr val="C00000"/>
                </a:solidFill>
              </a:rPr>
              <a:t> ه-الاقتران </a:t>
            </a:r>
            <a:r>
              <a:rPr lang="ar-IQ" dirty="0" err="1" smtClean="0">
                <a:solidFill>
                  <a:srgbClr val="C00000"/>
                </a:solidFill>
              </a:rPr>
              <a:t>البذيري</a:t>
            </a:r>
            <a:r>
              <a:rPr lang="ar-IQ" dirty="0" smtClean="0">
                <a:solidFill>
                  <a:srgbClr val="C00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Form phylum:-</a:t>
            </a:r>
            <a:r>
              <a:rPr lang="en-US" sz="3200" dirty="0" err="1" smtClean="0"/>
              <a:t>Detromycota</a:t>
            </a:r>
            <a:r>
              <a:rPr lang="en-US" sz="3200" dirty="0" smtClean="0"/>
              <a:t>(Anamorphic fungi)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 form class;-</a:t>
            </a:r>
            <a:r>
              <a:rPr lang="en-US" dirty="0" err="1" smtClean="0">
                <a:solidFill>
                  <a:srgbClr val="FF0000"/>
                </a:solidFill>
              </a:rPr>
              <a:t>Coleomycetes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r>
              <a:rPr lang="en-US" dirty="0" smtClean="0">
                <a:solidFill>
                  <a:srgbClr val="00B050"/>
                </a:solidFill>
              </a:rPr>
              <a:t>Form class:- </a:t>
            </a:r>
            <a:r>
              <a:rPr lang="en-US" dirty="0" err="1" smtClean="0">
                <a:solidFill>
                  <a:srgbClr val="00B050"/>
                </a:solidFill>
              </a:rPr>
              <a:t>Hyphomycetes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r>
              <a:rPr lang="en-US" dirty="0" smtClean="0">
                <a:solidFill>
                  <a:srgbClr val="0070C0"/>
                </a:solidFill>
              </a:rPr>
              <a:t>Form class:-</a:t>
            </a:r>
            <a:r>
              <a:rPr lang="en-US" dirty="0" err="1" smtClean="0">
                <a:solidFill>
                  <a:srgbClr val="0070C0"/>
                </a:solidFill>
              </a:rPr>
              <a:t>Agnomycetes</a:t>
            </a:r>
            <a:r>
              <a:rPr lang="en-US" dirty="0" smtClean="0">
                <a:solidFill>
                  <a:srgbClr val="0070C0"/>
                </a:solidFill>
              </a:rPr>
              <a:t> (mycelia </a:t>
            </a:r>
            <a:r>
              <a:rPr lang="en-US" dirty="0" err="1" smtClean="0">
                <a:solidFill>
                  <a:srgbClr val="0070C0"/>
                </a:solidFill>
              </a:rPr>
              <a:t>sterila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311607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الخلاصة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IQ" dirty="0" smtClean="0"/>
              <a:t> -كانت الفطريات تعد قسم من </a:t>
            </a:r>
            <a:r>
              <a:rPr lang="ar-IQ" dirty="0" err="1" smtClean="0"/>
              <a:t>اقسام</a:t>
            </a:r>
            <a:r>
              <a:rPr lang="ar-IQ" dirty="0" smtClean="0"/>
              <a:t> المملكة الحيوانية</a:t>
            </a:r>
          </a:p>
          <a:p>
            <a:pPr>
              <a:buNone/>
            </a:pPr>
            <a:r>
              <a:rPr lang="ar-IQ" dirty="0" smtClean="0"/>
              <a:t>-ثم اعتبرت مملكة قائمة بذاتها</a:t>
            </a: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r>
              <a:rPr lang="ar-IQ" dirty="0" smtClean="0"/>
              <a:t>-في الوقت الحاضر توزع على ثلاث ممالك هي:-</a:t>
            </a:r>
          </a:p>
          <a:p>
            <a:pPr algn="l">
              <a:buNone/>
            </a:pP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 King </a:t>
            </a:r>
            <a:r>
              <a:rPr lang="en-US" dirty="0" err="1" smtClean="0">
                <a:solidFill>
                  <a:srgbClr val="C00000"/>
                </a:solidFill>
              </a:rPr>
              <a:t>dom</a:t>
            </a:r>
            <a:r>
              <a:rPr lang="en-US" dirty="0" smtClean="0">
                <a:solidFill>
                  <a:srgbClr val="C00000"/>
                </a:solidFill>
              </a:rPr>
              <a:t>:-Protozoa</a:t>
            </a:r>
          </a:p>
          <a:p>
            <a:pPr algn="l">
              <a:buNone/>
            </a:pP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kingdom:-</a:t>
            </a:r>
            <a:r>
              <a:rPr lang="en-US" dirty="0" err="1" smtClean="0">
                <a:solidFill>
                  <a:srgbClr val="00B050"/>
                </a:solidFill>
              </a:rPr>
              <a:t>Straminipilia</a:t>
            </a:r>
            <a:endParaRPr lang="en-US" dirty="0" smtClean="0">
              <a:solidFill>
                <a:srgbClr val="00B050"/>
              </a:solidFill>
            </a:endParaRPr>
          </a:p>
          <a:p>
            <a:pPr algn="l">
              <a:buNone/>
            </a:pP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Kingdom:-</a:t>
            </a:r>
            <a:r>
              <a:rPr lang="en-US" dirty="0" err="1" smtClean="0">
                <a:solidFill>
                  <a:srgbClr val="C00000"/>
                </a:solidFill>
              </a:rPr>
              <a:t>Mycota</a:t>
            </a:r>
            <a:r>
              <a:rPr lang="en-US" dirty="0" smtClean="0">
                <a:solidFill>
                  <a:srgbClr val="C00000"/>
                </a:solidFill>
              </a:rPr>
              <a:t>(True fungi)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err="1" smtClean="0"/>
              <a:t>اسئلة</a:t>
            </a:r>
            <a:r>
              <a:rPr lang="ar-IQ" dirty="0" smtClean="0"/>
              <a:t> حول المحاضرة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IQ" dirty="0" smtClean="0"/>
              <a:t>س1) أجب بكلمة صح </a:t>
            </a:r>
            <a:r>
              <a:rPr lang="ar-IQ" dirty="0" err="1" smtClean="0"/>
              <a:t>او</a:t>
            </a:r>
            <a:r>
              <a:rPr lang="ar-IQ" dirty="0" smtClean="0"/>
              <a:t> خطأ:-</a:t>
            </a:r>
          </a:p>
          <a:p>
            <a:pPr>
              <a:buNone/>
            </a:pPr>
            <a:r>
              <a:rPr lang="ar-IQ" dirty="0" smtClean="0"/>
              <a:t>1-يعود صف </a:t>
            </a:r>
            <a:r>
              <a:rPr lang="en-US" dirty="0" err="1" smtClean="0"/>
              <a:t>Oomycetes</a:t>
            </a:r>
            <a:r>
              <a:rPr lang="en-US" dirty="0" smtClean="0"/>
              <a:t> </a:t>
            </a:r>
            <a:r>
              <a:rPr lang="ar-IQ" dirty="0" smtClean="0"/>
              <a:t> </a:t>
            </a:r>
            <a:r>
              <a:rPr lang="ar-IQ" dirty="0" err="1" smtClean="0"/>
              <a:t>الى</a:t>
            </a:r>
            <a:r>
              <a:rPr lang="ar-IQ" dirty="0" smtClean="0"/>
              <a:t> مملكة الفطريات الحقيقية.</a:t>
            </a: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r>
              <a:rPr lang="ar-IQ" dirty="0" smtClean="0"/>
              <a:t>2-يحتوى جدار الخلية في الفطريات الحقيقية على </a:t>
            </a:r>
            <a:r>
              <a:rPr lang="ar-IQ" dirty="0" err="1" smtClean="0"/>
              <a:t>الكايتين</a:t>
            </a:r>
            <a:r>
              <a:rPr lang="ar-IQ" dirty="0" smtClean="0"/>
              <a:t>.</a:t>
            </a:r>
            <a:endParaRPr lang="ar-IQ" smtClean="0"/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r>
              <a:rPr lang="ar-IQ" dirty="0" smtClean="0"/>
              <a:t>3-تعود </a:t>
            </a:r>
            <a:r>
              <a:rPr lang="en-US" dirty="0" err="1" smtClean="0"/>
              <a:t>Myxomycetes</a:t>
            </a:r>
            <a:r>
              <a:rPr lang="ar-IQ" dirty="0" err="1" smtClean="0"/>
              <a:t>الى</a:t>
            </a:r>
            <a:r>
              <a:rPr lang="ar-IQ" dirty="0" smtClean="0"/>
              <a:t> مملكة </a:t>
            </a:r>
            <a:r>
              <a:rPr lang="ar-IQ" dirty="0" err="1" smtClean="0"/>
              <a:t>البروتوزوا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Taxonomy of fungi</a:t>
            </a:r>
            <a:endParaRPr lang="ar-IQ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Taxonomy</a:t>
            </a:r>
            <a:r>
              <a:rPr lang="ar-SA" dirty="0" smtClean="0">
                <a:solidFill>
                  <a:srgbClr val="00B0F0"/>
                </a:solidFill>
              </a:rPr>
              <a:t> :-تعني الدراسة النظرية المتعلقة بالتصنيف وتشمل الاسس والقوانين والطرق التي تهتم بترتيب وتبويب الكائنات الحية الى مجاميع.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Identification</a:t>
            </a:r>
            <a:r>
              <a:rPr lang="ar-SA" dirty="0" smtClean="0">
                <a:solidFill>
                  <a:srgbClr val="00B050"/>
                </a:solidFill>
              </a:rPr>
              <a:t>:-</a:t>
            </a:r>
            <a:r>
              <a:rPr lang="ar-SA" dirty="0" err="1" smtClean="0">
                <a:solidFill>
                  <a:srgbClr val="00B050"/>
                </a:solidFill>
              </a:rPr>
              <a:t>أرجاع</a:t>
            </a:r>
            <a:r>
              <a:rPr lang="ar-SA" dirty="0" smtClean="0">
                <a:solidFill>
                  <a:srgbClr val="00B050"/>
                </a:solidFill>
              </a:rPr>
              <a:t> أي وحدة تصنيفية الى موقعها التصنيفي المثبت بواسطة استخدام مفتاح تصنيفي (تشخيص)</a:t>
            </a:r>
          </a:p>
          <a:p>
            <a:pPr marL="0" indent="0">
              <a:buNone/>
            </a:pPr>
            <a:r>
              <a:rPr lang="ar-SA" dirty="0" smtClean="0">
                <a:solidFill>
                  <a:srgbClr val="00B050"/>
                </a:solidFill>
              </a:rPr>
              <a:t>*كانت الفطريات تعد قسم من اقسام المملكة النباتية(الفطريات والبكتريا والطحالب)</a:t>
            </a:r>
          </a:p>
          <a:p>
            <a:pPr marL="0" indent="0">
              <a:buNone/>
            </a:pPr>
            <a:r>
              <a:rPr lang="ar-SA" dirty="0" smtClean="0">
                <a:solidFill>
                  <a:srgbClr val="FF0000"/>
                </a:solidFill>
              </a:rPr>
              <a:t>*وضع </a:t>
            </a:r>
            <a:r>
              <a:rPr lang="en-US" dirty="0" smtClean="0">
                <a:solidFill>
                  <a:srgbClr val="FF0000"/>
                </a:solidFill>
              </a:rPr>
              <a:t>Ainsworth </a:t>
            </a:r>
            <a:r>
              <a:rPr lang="ar-IQ" dirty="0" smtClean="0">
                <a:solidFill>
                  <a:srgbClr val="FF0000"/>
                </a:solidFill>
              </a:rPr>
              <a:t>1966 نظام تصنيف اعتبر الفطريات بوجبة مملكة قائمة بذاتها</a:t>
            </a:r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4901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 حسب نظام </a:t>
            </a:r>
            <a:r>
              <a:rPr lang="en-US" dirty="0" smtClean="0"/>
              <a:t>Ainsworth</a:t>
            </a:r>
            <a:r>
              <a:rPr lang="ar-SA" dirty="0" smtClean="0"/>
              <a:t>قسمت مملكة الفطريات الى قسمين رئيسين هما:-</a:t>
            </a:r>
          </a:p>
          <a:p>
            <a:pPr marL="0" indent="0" algn="l">
              <a:buNone/>
            </a:pPr>
            <a:r>
              <a:rPr lang="en-US" dirty="0" smtClean="0"/>
              <a:t>Division:- </a:t>
            </a:r>
            <a:r>
              <a:rPr lang="en-US" dirty="0" err="1" smtClean="0"/>
              <a:t>Mycota</a:t>
            </a:r>
            <a:endParaRPr lang="en-US" dirty="0"/>
          </a:p>
          <a:p>
            <a:pPr marL="0" indent="0">
              <a:buNone/>
            </a:pPr>
            <a:r>
              <a:rPr lang="ar-SA" dirty="0"/>
              <a:t> </a:t>
            </a:r>
            <a:r>
              <a:rPr lang="ar-SA" dirty="0" smtClean="0"/>
              <a:t>قسم الفطريات الحقيقية</a:t>
            </a:r>
          </a:p>
          <a:p>
            <a:pPr marL="0" indent="0"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Division:-</a:t>
            </a:r>
            <a:r>
              <a:rPr lang="en-US" dirty="0" err="1" smtClean="0">
                <a:solidFill>
                  <a:srgbClr val="FF0000"/>
                </a:solidFill>
              </a:rPr>
              <a:t>Myxomycota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ar-IQ" dirty="0" smtClean="0">
                <a:solidFill>
                  <a:srgbClr val="FF0000"/>
                </a:solidFill>
              </a:rPr>
              <a:t>قسم الفطريات </a:t>
            </a:r>
            <a:r>
              <a:rPr lang="ar-IQ" dirty="0" err="1" smtClean="0">
                <a:solidFill>
                  <a:srgbClr val="FF0000"/>
                </a:solidFill>
              </a:rPr>
              <a:t>اللزجه</a:t>
            </a:r>
            <a:endParaRPr lang="ar-IQ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ar-IQ" dirty="0" smtClean="0">
                <a:solidFill>
                  <a:srgbClr val="00B0F0"/>
                </a:solidFill>
              </a:rPr>
              <a:t>في الوقت الحاضر الكائنات التي تدرس على انها فطريات او كائنات شبيهة بالفطريات توزع على ثلاث ممالك هي:-</a:t>
            </a:r>
            <a:endParaRPr lang="ar-IQ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4796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 smtClean="0">
                <a:solidFill>
                  <a:srgbClr val="00B0F0"/>
                </a:solidFill>
              </a:rPr>
              <a:t>Kingdom:- Protozoa(</a:t>
            </a:r>
            <a:r>
              <a:rPr lang="en-US" dirty="0" err="1" smtClean="0">
                <a:solidFill>
                  <a:srgbClr val="00B0F0"/>
                </a:solidFill>
              </a:rPr>
              <a:t>protesta</a:t>
            </a:r>
            <a:r>
              <a:rPr lang="en-US" dirty="0" smtClean="0">
                <a:solidFill>
                  <a:srgbClr val="00B0F0"/>
                </a:solidFill>
              </a:rPr>
              <a:t>)slim </a:t>
            </a:r>
            <a:r>
              <a:rPr lang="en-US" dirty="0" err="1" smtClean="0">
                <a:solidFill>
                  <a:srgbClr val="00B0F0"/>
                </a:solidFill>
              </a:rPr>
              <a:t>mould</a:t>
            </a:r>
            <a:endParaRPr lang="en-US" dirty="0" smtClean="0">
              <a:solidFill>
                <a:srgbClr val="00B0F0"/>
              </a:solidFill>
            </a:endParaRPr>
          </a:p>
          <a:p>
            <a:pPr marL="0" indent="0" algn="l">
              <a:buNone/>
            </a:pPr>
            <a:endParaRPr lang="en-US" dirty="0" smtClean="0"/>
          </a:p>
          <a:p>
            <a:pPr marL="0" indent="0"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Kingdom:-</a:t>
            </a:r>
            <a:r>
              <a:rPr lang="en-US" dirty="0" err="1" smtClean="0">
                <a:solidFill>
                  <a:srgbClr val="FF0000"/>
                </a:solidFill>
              </a:rPr>
              <a:t>Striminipila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Chromista</a:t>
            </a:r>
            <a:r>
              <a:rPr lang="en-US" dirty="0" smtClean="0">
                <a:solidFill>
                  <a:srgbClr val="FF0000"/>
                </a:solidFill>
              </a:rPr>
              <a:t>) water </a:t>
            </a:r>
            <a:r>
              <a:rPr lang="en-US" dirty="0" err="1" smtClean="0">
                <a:solidFill>
                  <a:srgbClr val="FF0000"/>
                </a:solidFill>
              </a:rPr>
              <a:t>mould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 algn="l">
              <a:buNone/>
            </a:pPr>
            <a:endParaRPr lang="ar-IQ" dirty="0" smtClean="0"/>
          </a:p>
          <a:p>
            <a:pPr marL="0" indent="0" algn="l">
              <a:buNone/>
            </a:pPr>
            <a:r>
              <a:rPr lang="en-US" dirty="0" smtClean="0">
                <a:solidFill>
                  <a:srgbClr val="00B050"/>
                </a:solidFill>
              </a:rPr>
              <a:t>Kingdom:-</a:t>
            </a:r>
            <a:r>
              <a:rPr lang="en-US" dirty="0" err="1" smtClean="0">
                <a:solidFill>
                  <a:srgbClr val="00B050"/>
                </a:solidFill>
              </a:rPr>
              <a:t>Mycota</a:t>
            </a:r>
            <a:r>
              <a:rPr lang="en-US" dirty="0" smtClean="0">
                <a:solidFill>
                  <a:srgbClr val="00B050"/>
                </a:solidFill>
              </a:rPr>
              <a:t> (True Fungi or Fungi)</a:t>
            </a:r>
            <a:endParaRPr lang="ar-IQ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047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Kingdom:-Protozoa-Slim </a:t>
            </a:r>
            <a:r>
              <a:rPr lang="en-US" dirty="0" err="1" smtClean="0">
                <a:solidFill>
                  <a:srgbClr val="C00000"/>
                </a:solidFill>
              </a:rPr>
              <a:t>mould</a:t>
            </a:r>
            <a:endParaRPr lang="ar-IQ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 smtClean="0">
                <a:solidFill>
                  <a:srgbClr val="00B050"/>
                </a:solidFill>
              </a:rPr>
              <a:t>Phylum:-</a:t>
            </a:r>
            <a:r>
              <a:rPr lang="en-US" dirty="0" err="1" smtClean="0">
                <a:solidFill>
                  <a:srgbClr val="00B050"/>
                </a:solidFill>
              </a:rPr>
              <a:t>Myxomycota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Phylum:-</a:t>
            </a:r>
            <a:r>
              <a:rPr lang="en-US" dirty="0" err="1" smtClean="0">
                <a:solidFill>
                  <a:srgbClr val="FF0000"/>
                </a:solidFill>
              </a:rPr>
              <a:t>Dictyosteliomycota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r>
              <a:rPr lang="en-US" dirty="0" smtClean="0">
                <a:solidFill>
                  <a:srgbClr val="00B050"/>
                </a:solidFill>
              </a:rPr>
              <a:t>Phylum:-</a:t>
            </a:r>
            <a:r>
              <a:rPr lang="en-US" dirty="0" err="1" smtClean="0">
                <a:solidFill>
                  <a:srgbClr val="00B050"/>
                </a:solidFill>
              </a:rPr>
              <a:t>Acrisomycota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Phylum:- </a:t>
            </a:r>
            <a:r>
              <a:rPr lang="en-US" dirty="0" err="1" smtClean="0">
                <a:solidFill>
                  <a:srgbClr val="FF0000"/>
                </a:solidFill>
              </a:rPr>
              <a:t>Plasmodiophromycota</a:t>
            </a:r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63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Kingdom:- </a:t>
            </a:r>
            <a:r>
              <a:rPr lang="en-US" dirty="0" err="1" smtClean="0">
                <a:solidFill>
                  <a:srgbClr val="C00000"/>
                </a:solidFill>
              </a:rPr>
              <a:t>Striminipila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en-US" dirty="0" err="1" smtClean="0">
                <a:solidFill>
                  <a:srgbClr val="C00000"/>
                </a:solidFill>
              </a:rPr>
              <a:t>Chromista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endParaRPr lang="ar-IQ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 smtClean="0">
                <a:solidFill>
                  <a:srgbClr val="00B050"/>
                </a:solidFill>
              </a:rPr>
              <a:t>Phylum:- </a:t>
            </a:r>
            <a:r>
              <a:rPr lang="en-US" dirty="0" err="1" smtClean="0">
                <a:solidFill>
                  <a:srgbClr val="00B050"/>
                </a:solidFill>
              </a:rPr>
              <a:t>Oomycota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Phylum:- </a:t>
            </a:r>
            <a:r>
              <a:rPr lang="en-US" dirty="0" err="1" smtClean="0">
                <a:solidFill>
                  <a:srgbClr val="FF0000"/>
                </a:solidFill>
              </a:rPr>
              <a:t>Hyphochytridomycota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r>
              <a:rPr lang="en-US" dirty="0" smtClean="0">
                <a:solidFill>
                  <a:srgbClr val="00B050"/>
                </a:solidFill>
              </a:rPr>
              <a:t>Phylum:-</a:t>
            </a:r>
            <a:r>
              <a:rPr lang="en-US" dirty="0" err="1" smtClean="0">
                <a:solidFill>
                  <a:srgbClr val="00B050"/>
                </a:solidFill>
              </a:rPr>
              <a:t>Labrinthlomycota</a:t>
            </a:r>
            <a:endParaRPr lang="ar-IQ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089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Kingdom:-</a:t>
            </a:r>
            <a:r>
              <a:rPr lang="en-US" dirty="0" err="1" smtClean="0"/>
              <a:t>Mycota</a:t>
            </a:r>
            <a:r>
              <a:rPr lang="en-US" dirty="0" smtClean="0"/>
              <a:t>(Fungi)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 smtClean="0"/>
              <a:t> Phylum:-</a:t>
            </a:r>
            <a:r>
              <a:rPr lang="en-US" dirty="0" err="1" smtClean="0"/>
              <a:t>Chytridiomycota</a:t>
            </a:r>
            <a:endParaRPr lang="en-US" dirty="0" smtClean="0"/>
          </a:p>
          <a:p>
            <a:pPr marL="0" indent="0" algn="l">
              <a:buNone/>
            </a:pP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 Class:-</a:t>
            </a:r>
            <a:r>
              <a:rPr lang="en-US" dirty="0" err="1" smtClean="0">
                <a:solidFill>
                  <a:srgbClr val="C00000"/>
                </a:solidFill>
              </a:rPr>
              <a:t>Chytridiomycetes</a:t>
            </a:r>
            <a:endParaRPr lang="en-US" dirty="0" smtClean="0">
              <a:solidFill>
                <a:srgbClr val="C00000"/>
              </a:solidFill>
            </a:endParaRPr>
          </a:p>
          <a:p>
            <a:pPr marL="0" indent="0" algn="l">
              <a:buNone/>
            </a:pPr>
            <a:r>
              <a:rPr lang="en-US" dirty="0" smtClean="0"/>
              <a:t>Phylum:-</a:t>
            </a:r>
            <a:r>
              <a:rPr lang="en-US" dirty="0" err="1" smtClean="0"/>
              <a:t>Zygomycota</a:t>
            </a:r>
            <a:endParaRPr lang="en-US" dirty="0" smtClean="0"/>
          </a:p>
          <a:p>
            <a:pPr marL="0" indent="0" algn="l">
              <a:buNone/>
            </a:pP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  Class:-</a:t>
            </a:r>
            <a:r>
              <a:rPr lang="en-US" dirty="0" err="1" smtClean="0">
                <a:solidFill>
                  <a:srgbClr val="C00000"/>
                </a:solidFill>
              </a:rPr>
              <a:t>Zygomycetes</a:t>
            </a:r>
            <a:endParaRPr lang="en-US" dirty="0" smtClean="0">
              <a:solidFill>
                <a:srgbClr val="C00000"/>
              </a:solidFill>
            </a:endParaRPr>
          </a:p>
          <a:p>
            <a:pPr marL="0" indent="0" algn="l">
              <a:buNone/>
            </a:pP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  Class:-</a:t>
            </a:r>
            <a:r>
              <a:rPr lang="en-US" dirty="0" err="1" smtClean="0">
                <a:solidFill>
                  <a:srgbClr val="C00000"/>
                </a:solidFill>
              </a:rPr>
              <a:t>Trichomycetes</a:t>
            </a:r>
            <a:endParaRPr lang="en-US" dirty="0" smtClean="0">
              <a:solidFill>
                <a:srgbClr val="C00000"/>
              </a:solidFill>
            </a:endParaRPr>
          </a:p>
          <a:p>
            <a:pPr marL="0" indent="0" algn="l">
              <a:buNone/>
            </a:pPr>
            <a:r>
              <a:rPr lang="en-US" dirty="0"/>
              <a:t> </a:t>
            </a:r>
            <a:r>
              <a:rPr lang="en-US" dirty="0" smtClean="0"/>
              <a:t>Phylum:-</a:t>
            </a:r>
            <a:r>
              <a:rPr lang="en-US" dirty="0" err="1" smtClean="0"/>
              <a:t>Glomyromycota</a:t>
            </a:r>
            <a:endParaRPr lang="en-US" dirty="0" smtClean="0"/>
          </a:p>
          <a:p>
            <a:pPr marL="0" indent="0" algn="l">
              <a:buNone/>
            </a:pP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        G:-Glomus</a:t>
            </a:r>
            <a:endParaRPr lang="ar-IQ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470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Phylum:-Ascomycota</a:t>
            </a:r>
            <a:endParaRPr lang="ar-IQ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ar-SA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 Class:-</a:t>
            </a:r>
            <a:r>
              <a:rPr lang="en-US" dirty="0" err="1" smtClean="0">
                <a:solidFill>
                  <a:srgbClr val="00B050"/>
                </a:solidFill>
              </a:rPr>
              <a:t>Archiascomycetes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 algn="l">
              <a:buNone/>
            </a:pP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Class;-</a:t>
            </a:r>
            <a:r>
              <a:rPr lang="en-US" dirty="0" err="1" smtClean="0">
                <a:solidFill>
                  <a:srgbClr val="C00000"/>
                </a:solidFill>
              </a:rPr>
              <a:t>Hemiascomycetes</a:t>
            </a:r>
            <a:endParaRPr lang="en-US" dirty="0" smtClean="0">
              <a:solidFill>
                <a:srgbClr val="C00000"/>
              </a:solidFill>
            </a:endParaRPr>
          </a:p>
          <a:p>
            <a:pPr marL="0" indent="0" algn="l">
              <a:buNone/>
            </a:pP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Class;-</a:t>
            </a:r>
            <a:r>
              <a:rPr lang="en-US" dirty="0" err="1" smtClean="0">
                <a:solidFill>
                  <a:srgbClr val="00B050"/>
                </a:solidFill>
              </a:rPr>
              <a:t>Plectomycetes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 algn="l">
              <a:buNone/>
            </a:pP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Class:-</a:t>
            </a:r>
            <a:r>
              <a:rPr lang="en-US" dirty="0" err="1" smtClean="0">
                <a:solidFill>
                  <a:srgbClr val="C00000"/>
                </a:solidFill>
              </a:rPr>
              <a:t>Pyrenomycetes</a:t>
            </a:r>
            <a:endParaRPr lang="en-US" dirty="0" smtClean="0">
              <a:solidFill>
                <a:srgbClr val="C00000"/>
              </a:solidFill>
            </a:endParaRPr>
          </a:p>
          <a:p>
            <a:pPr marL="0" indent="0" algn="l">
              <a:buNone/>
            </a:pP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Class;-</a:t>
            </a:r>
            <a:r>
              <a:rPr lang="en-US" dirty="0" err="1" smtClean="0">
                <a:solidFill>
                  <a:srgbClr val="00B050"/>
                </a:solidFill>
              </a:rPr>
              <a:t>Discomycetes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 algn="l">
              <a:buNone/>
            </a:pP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Class;-</a:t>
            </a:r>
            <a:r>
              <a:rPr lang="en-US" dirty="0" err="1" smtClean="0">
                <a:solidFill>
                  <a:srgbClr val="C00000"/>
                </a:solidFill>
              </a:rPr>
              <a:t>Loculoascomycetes</a:t>
            </a:r>
            <a:endParaRPr lang="ar-IQ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264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Phylum:-</a:t>
            </a:r>
            <a:r>
              <a:rPr lang="en-US" dirty="0" err="1" smtClean="0"/>
              <a:t>Basidiomycota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 smtClean="0">
                <a:solidFill>
                  <a:srgbClr val="0070C0"/>
                </a:solidFill>
              </a:rPr>
              <a:t>Class:-</a:t>
            </a:r>
            <a:r>
              <a:rPr lang="en-US" dirty="0" err="1" smtClean="0">
                <a:solidFill>
                  <a:srgbClr val="0070C0"/>
                </a:solidFill>
              </a:rPr>
              <a:t>Uredinomycetes</a:t>
            </a:r>
            <a:endParaRPr lang="en-US" dirty="0" smtClean="0">
              <a:solidFill>
                <a:srgbClr val="0070C0"/>
              </a:solidFill>
            </a:endParaRP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r>
              <a:rPr lang="en-US" dirty="0" smtClean="0">
                <a:solidFill>
                  <a:srgbClr val="C00000"/>
                </a:solidFill>
              </a:rPr>
              <a:t>Class:-</a:t>
            </a:r>
            <a:r>
              <a:rPr lang="en-US" dirty="0" err="1" smtClean="0">
                <a:solidFill>
                  <a:srgbClr val="C00000"/>
                </a:solidFill>
              </a:rPr>
              <a:t>Ustilaginomycetes</a:t>
            </a:r>
            <a:endParaRPr lang="en-US" dirty="0" smtClean="0">
              <a:solidFill>
                <a:srgbClr val="C00000"/>
              </a:solidFill>
            </a:endParaRPr>
          </a:p>
          <a:p>
            <a:pPr marL="0" indent="0" algn="l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0" indent="0" algn="l">
              <a:buNone/>
            </a:pPr>
            <a:r>
              <a:rPr lang="en-US" dirty="0" smtClean="0">
                <a:solidFill>
                  <a:srgbClr val="00B050"/>
                </a:solidFill>
              </a:rPr>
              <a:t>Class:-</a:t>
            </a:r>
            <a:r>
              <a:rPr lang="en-US" dirty="0" err="1" smtClean="0">
                <a:solidFill>
                  <a:srgbClr val="00B050"/>
                </a:solidFill>
              </a:rPr>
              <a:t>Hymenomycetes</a:t>
            </a:r>
            <a:endParaRPr lang="ar-IQ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267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377</Words>
  <Application>Microsoft Office PowerPoint</Application>
  <PresentationFormat>عرض على الشاشة (3:4)‏</PresentationFormat>
  <Paragraphs>76</Paragraphs>
  <Slides>12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سمة Office</vt:lpstr>
      <vt:lpstr>تصنيف الفطرياتTaxonomy of Fungi</vt:lpstr>
      <vt:lpstr>Taxonomy of fungi</vt:lpstr>
      <vt:lpstr>الشريحة 3</vt:lpstr>
      <vt:lpstr>الشريحة 4</vt:lpstr>
      <vt:lpstr>Kingdom:-Protozoa-Slim mould</vt:lpstr>
      <vt:lpstr>Kingdom:- Striminipila(Chromista)</vt:lpstr>
      <vt:lpstr>Kingdom:-Mycota(Fungi)</vt:lpstr>
      <vt:lpstr>Phylum:-Ascomycota</vt:lpstr>
      <vt:lpstr>Phylum:-Basidiomycota</vt:lpstr>
      <vt:lpstr>Form phylum:-Detromycota(Anamorphic fungi)</vt:lpstr>
      <vt:lpstr>الخلاصة</vt:lpstr>
      <vt:lpstr>اسئلة حول المحاضرة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Taxonomy of fungi</dc:title>
  <dc:creator>almasar</dc:creator>
  <cp:lastModifiedBy>s0o</cp:lastModifiedBy>
  <cp:revision>65</cp:revision>
  <dcterms:created xsi:type="dcterms:W3CDTF">2016-11-09T13:41:05Z</dcterms:created>
  <dcterms:modified xsi:type="dcterms:W3CDTF">2019-09-25T17:10:54Z</dcterms:modified>
</cp:coreProperties>
</file>